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6"/>
  </p:notesMasterIdLst>
  <p:sldIdLst>
    <p:sldId id="256" r:id="rId2"/>
    <p:sldId id="257" r:id="rId3"/>
    <p:sldId id="259" r:id="rId4"/>
    <p:sldId id="258" r:id="rId5"/>
    <p:sldId id="265" r:id="rId6"/>
    <p:sldId id="266" r:id="rId7"/>
    <p:sldId id="260" r:id="rId8"/>
    <p:sldId id="262" r:id="rId9"/>
    <p:sldId id="263" r:id="rId10"/>
    <p:sldId id="261" r:id="rId11"/>
    <p:sldId id="267" r:id="rId12"/>
    <p:sldId id="264" r:id="rId13"/>
    <p:sldId id="269" r:id="rId14"/>
    <p:sldId id="268" r:id="rId15"/>
  </p:sldIdLst>
  <p:sldSz cx="9144000" cy="6858000" type="screen4x3"/>
  <p:notesSz cx="6742113" cy="98726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rgbClr val="302E6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rgbClr val="302E6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ardsectie" id="{29CB3A18-F241-4BB2-9C64-3FD5BA45417E}">
          <p14:sldIdLst>
            <p14:sldId id="256"/>
            <p14:sldId id="257"/>
            <p14:sldId id="259"/>
            <p14:sldId id="258"/>
            <p14:sldId id="265"/>
            <p14:sldId id="266"/>
            <p14:sldId id="260"/>
            <p14:sldId id="262"/>
            <p14:sldId id="263"/>
            <p14:sldId id="261"/>
            <p14:sldId id="267"/>
            <p14:sldId id="264"/>
          </p14:sldIdLst>
        </p14:section>
        <p14:section name="Naamloze sectie" id="{218B90A0-B05D-4EA1-A266-612842B1128E}">
          <p14:sldIdLst>
            <p14:sldId id="269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2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0531" y="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3288" y="739775"/>
            <a:ext cx="4935537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949" y="4689515"/>
            <a:ext cx="4944216" cy="4442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903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0531" y="9379030"/>
            <a:ext cx="2921582" cy="493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5FFD33F4-6E36-45EC-8A11-6D83E8EB3AA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12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79500" y="2159000"/>
            <a:ext cx="7197725" cy="2159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800" b="1"/>
            </a:lvl1pPr>
          </a:lstStyle>
          <a:p>
            <a:pPr lvl="0"/>
            <a:r>
              <a:rPr lang="nl-NL" noProof="0" smtClean="0"/>
              <a:t>Klik om de stijl te bewerken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7197725" cy="10795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/>
            </a:lvl1pPr>
          </a:lstStyle>
          <a:p>
            <a:pPr lvl="0"/>
            <a:r>
              <a:rPr lang="nl-NL" noProof="0" smtClean="0"/>
              <a:t>Klik om de ondertitelstijl van het model te bewerken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B80F6B-A088-4A34-8270-924D585B577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9437E8-8E1F-4468-95A4-93F9BCA2D4AF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901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5689600" y="358775"/>
            <a:ext cx="1776413" cy="573405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58775" y="358775"/>
            <a:ext cx="5178425" cy="57340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97BFCD-522D-4AF7-B816-3F7C97847EFD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401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0CC08-7C0B-4559-AEFE-FC1B3C2CC34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0151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07FD15-4999-4AB8-A20F-8A5A4DBECC4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808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358775" y="1978025"/>
            <a:ext cx="34766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3987800" y="1978025"/>
            <a:ext cx="34782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AF890-3E15-47F8-AB48-92824D5A3328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1053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96858-977D-482E-AF67-EBD1339E84AA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20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544C6-1823-4276-9F43-19377F48DABC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013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8132E-691D-4939-9548-E2E677676801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91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E3B527-6A58-4994-A102-4E86BE66079B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0958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C626F-8889-48DA-8A0E-83C6F04F1EC3}" type="slidenum">
              <a:rPr lang="nl-NL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698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358775"/>
            <a:ext cx="7107238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modeltitel te bewerken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978025"/>
            <a:ext cx="710723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nl-NL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272F3D5C-4217-4A4C-89A8-73D3ECFEAA9A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000">
          <a:solidFill>
            <a:srgbClr val="302E6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&lt;"/>
        <a:defRPr kumimoji="1" sz="2800">
          <a:solidFill>
            <a:srgbClr val="302E6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4"/>
        <a:defRPr kumimoji="1" sz="2600">
          <a:solidFill>
            <a:srgbClr val="302E6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8"/>
        <a:defRPr kumimoji="1" sz="2400">
          <a:solidFill>
            <a:srgbClr val="302E6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ebdings" pitchFamily="18" charset="2"/>
        <a:buChar char=":"/>
        <a:defRPr kumimoji="1" sz="2200">
          <a:solidFill>
            <a:srgbClr val="302E6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02E61"/>
        </a:buClr>
        <a:buFont typeface="Webdings" pitchFamily="18" charset="2"/>
        <a:buChar char="0"/>
        <a:defRPr kumimoji="1" sz="2000">
          <a:solidFill>
            <a:srgbClr val="302E6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noord-limburg.dashboardsamenwerking.nl/Dashboard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133600"/>
            <a:ext cx="6478588" cy="2159000"/>
          </a:xfrm>
          <a:noFill/>
          <a:ln/>
        </p:spPr>
        <p:txBody>
          <a:bodyPr/>
          <a:lstStyle/>
          <a:p>
            <a:pPr algn="ctr"/>
            <a:r>
              <a:rPr lang="nl-NL" b="0" dirty="0" smtClean="0"/>
              <a:t>Grip op Regionale Samenwerking Noord Limburg</a:t>
            </a:r>
            <a:endParaRPr lang="nl-NL" b="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0" y="4678363"/>
            <a:ext cx="6478588" cy="1079500"/>
          </a:xfrm>
        </p:spPr>
        <p:txBody>
          <a:bodyPr/>
          <a:lstStyle/>
          <a:p>
            <a:r>
              <a:rPr lang="nl-NL" dirty="0" smtClean="0"/>
              <a:t>Presentatie Regionaal Dashboard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Waar staan wij nu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Wij presenteren u vanavond het “live” gaan van het dashboard van de 5 geselecteerde verbonden partijen</a:t>
            </a:r>
          </a:p>
          <a:p>
            <a:endParaRPr lang="nl-NL" dirty="0"/>
          </a:p>
          <a:p>
            <a:r>
              <a:rPr lang="nl-NL" dirty="0" smtClean="0"/>
              <a:t> </a:t>
            </a:r>
          </a:p>
          <a:p>
            <a:endParaRPr lang="nl-NL" dirty="0"/>
          </a:p>
          <a:p>
            <a:r>
              <a:rPr lang="nl-NL" dirty="0">
                <a:hlinkClick r:id="rId3"/>
              </a:rPr>
              <a:t>https://</a:t>
            </a:r>
            <a:r>
              <a:rPr lang="nl-NL" dirty="0" smtClean="0">
                <a:hlinkClick r:id="rId3"/>
              </a:rPr>
              <a:t>noord-limburg.dashboardsamenwerking.nl/Dashboard</a:t>
            </a:r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10</a:t>
            </a:fld>
            <a:endParaRPr lang="nl-NL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936214"/>
              </p:ext>
            </p:extLst>
          </p:nvPr>
        </p:nvGraphicFramePr>
        <p:xfrm>
          <a:off x="1979712" y="3717032"/>
          <a:ext cx="4524846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Packager Shell-object" showAsIcon="1" r:id="rId4" imgW="3722040" imgH="648000" progId="Package">
                  <p:embed/>
                </p:oleObj>
              </mc:Choice>
              <mc:Fallback>
                <p:oleObj name="Packager Shell-object" showAsIcon="1" r:id="rId4" imgW="3722040" imgH="648000" progId="Package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717032"/>
                        <a:ext cx="4524846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347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dashboard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Openbaar gedeelte: voor iedereen toegankelijk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Raad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Bestuur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Burgers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Ambtenaren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Verbonden partijen</a:t>
            </a:r>
          </a:p>
          <a:p>
            <a:r>
              <a:rPr lang="nl-NL" dirty="0" smtClean="0">
                <a:cs typeface="Aharoni" panose="02010803020104030203" pitchFamily="2" charset="-79"/>
              </a:rPr>
              <a:t>Niet openbaar gedeelte: voor content beheer door adoptiehouders en contactpersonen verbonden partijen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15919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staat ons nog te 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Optimaliseren </a:t>
            </a:r>
            <a:r>
              <a:rPr lang="nl-NL" dirty="0"/>
              <a:t>van het dashboard </a:t>
            </a:r>
            <a:r>
              <a:rPr lang="nl-NL" dirty="0" smtClean="0"/>
              <a:t>om samenwerking te faciliteren.</a:t>
            </a:r>
          </a:p>
          <a:p>
            <a:r>
              <a:rPr lang="nl-NL" dirty="0" smtClean="0"/>
              <a:t>Afstemmen </a:t>
            </a:r>
            <a:r>
              <a:rPr lang="nl-NL" dirty="0"/>
              <a:t>met controllers gemeenten i.r.t. P&amp;C </a:t>
            </a:r>
            <a:r>
              <a:rPr lang="nl-NL" dirty="0" smtClean="0"/>
              <a:t>cyclus</a:t>
            </a:r>
          </a:p>
          <a:p>
            <a:r>
              <a:rPr lang="nl-NL" dirty="0" smtClean="0"/>
              <a:t>Inrichten klein regionaal procesteam om kwaliteit en actualiteit van dashboard naar te blijven borgen</a:t>
            </a:r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864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	Tot slot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Folder met spelregels om mee te nemen </a:t>
            </a:r>
          </a:p>
          <a:p>
            <a:r>
              <a:rPr lang="nl-NL" dirty="0" smtClean="0"/>
              <a:t>Staat straks ook op dashboard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5567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		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			</a:t>
            </a:r>
            <a:r>
              <a:rPr lang="nl-NL" sz="4800" dirty="0" smtClean="0"/>
              <a:t>Vragen</a:t>
            </a:r>
          </a:p>
          <a:p>
            <a:pPr marL="0" indent="0">
              <a:buNone/>
            </a:pPr>
            <a:endParaRPr lang="nl-NL" sz="4800" dirty="0"/>
          </a:p>
          <a:p>
            <a:pPr marL="0" indent="0">
              <a:buNone/>
            </a:pPr>
            <a:r>
              <a:rPr lang="nl-NL" sz="2400" dirty="0" smtClean="0"/>
              <a:t>Vragen vanaf morgen? Stel ze gerust bij uw griffie</a:t>
            </a:r>
            <a:endParaRPr lang="nl-NL" sz="2400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8836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Agenda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Korte inleiding door Jos van der Knaap, namens de NL griffiers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Wat was ook al weer de aanleiding</a:t>
            </a:r>
          </a:p>
          <a:p>
            <a:r>
              <a:rPr lang="nl-NL" dirty="0"/>
              <a:t>Toelichting door Huib Pelser, procesmanager </a:t>
            </a:r>
            <a:endParaRPr lang="nl-NL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>
                <a:latin typeface="Aharoni" panose="02010803020104030203" pitchFamily="2" charset="-79"/>
                <a:cs typeface="Aharoni" panose="02010803020104030203" pitchFamily="2" charset="-79"/>
              </a:rPr>
              <a:t>P</a:t>
            </a:r>
            <a:r>
              <a:rPr lang="nl-NL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roces en totstandkoming regionaal Dashboard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Presentatie Dashboard</a:t>
            </a:r>
            <a:endParaRPr lang="nl-NL" i="1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2021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was ook al weer de aanleiding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Regionaal Rekenkamerrapport over GR:</a:t>
            </a:r>
          </a:p>
          <a:p>
            <a:r>
              <a:rPr lang="nl-NL" dirty="0"/>
              <a:t>Behoefte aan tijdige, juiste en volledige informatie vanuit verbonden partijen.</a:t>
            </a:r>
          </a:p>
          <a:p>
            <a:r>
              <a:rPr lang="nl-NL" dirty="0"/>
              <a:t>Op regionaal niveau synchroniseren van P&amp;C cyclus</a:t>
            </a:r>
          </a:p>
          <a:p>
            <a:r>
              <a:rPr lang="nl-NL" dirty="0"/>
              <a:t>GR’ en stellen Kaderbrief op met  mogelijkheid voor colleges én gemeenteraden  om </a:t>
            </a:r>
            <a:r>
              <a:rPr lang="nl-NL" dirty="0" smtClean="0"/>
              <a:t>zienswijzen </a:t>
            </a:r>
            <a:r>
              <a:rPr lang="nl-NL" dirty="0"/>
              <a:t>in te brengen. 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936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		21 juni 2018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4</a:t>
            </a:fld>
            <a:endParaRPr lang="nl-NL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68" y="2320685"/>
            <a:ext cx="6096851" cy="34294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7954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een Gemeenschappelijk Dashboard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Raad heeft behoefte aan actuele en leesbare informatie om kaders te stellen en te controleren; gezamenlijk platform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Wat willen wij bereiken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Wat gaan wij daarvoor doen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Wat mag het kosten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Welke risico’s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04995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Verbinden tussen gemeenten voor faciliteren gezamenlijke werkwijze gericht op de verbonden partij</a:t>
            </a:r>
          </a:p>
          <a:p>
            <a:r>
              <a:rPr lang="nl-NL" dirty="0" smtClean="0"/>
              <a:t>Toewerken naar gezamenlijke zienswijzen van de 7 gemeenteraden op verbonden partijen</a:t>
            </a:r>
          </a:p>
          <a:p>
            <a:r>
              <a:rPr lang="nl-NL" dirty="0"/>
              <a:t>Niet iedere gemeente hetzelfde, dus couleur </a:t>
            </a:r>
            <a:r>
              <a:rPr lang="nl-NL" dirty="0" err="1"/>
              <a:t>locale</a:t>
            </a:r>
            <a:r>
              <a:rPr lang="nl-NL" dirty="0"/>
              <a:t> </a:t>
            </a:r>
            <a:r>
              <a:rPr lang="nl-NL" dirty="0" smtClean="0"/>
              <a:t>blijft mogelijk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Naar een Gemeenschappelijk Dashboard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51554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Hoe is dit opgepakt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Regionale proceswerkgroep</a:t>
            </a:r>
          </a:p>
          <a:p>
            <a:r>
              <a:rPr lang="nl-NL" dirty="0"/>
              <a:t>Opdracht aan </a:t>
            </a:r>
            <a:r>
              <a:rPr lang="nl-NL" dirty="0" smtClean="0"/>
              <a:t>Partners+ </a:t>
            </a:r>
            <a:r>
              <a:rPr lang="nl-NL" dirty="0" err="1" smtClean="0"/>
              <a:t>Pröpper</a:t>
            </a:r>
            <a:r>
              <a:rPr lang="nl-NL" dirty="0" smtClean="0"/>
              <a:t>/Solutions</a:t>
            </a:r>
          </a:p>
          <a:p>
            <a:r>
              <a:rPr lang="nl-NL" dirty="0" smtClean="0"/>
              <a:t>Organiseren </a:t>
            </a:r>
            <a:r>
              <a:rPr lang="nl-NL" dirty="0"/>
              <a:t>van startbijeenkomsten met GR-en adoptie-houdende gemeente</a:t>
            </a:r>
          </a:p>
          <a:p>
            <a:r>
              <a:rPr lang="nl-NL" dirty="0"/>
              <a:t>Adoptie-houdende gemeente zorgt voor aanhaking van accounthouders gemeente per GR.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26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van de adoptie houdende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de “verbinder/coördinator” tussen samenwerkende gemeenten en verbonden partij</a:t>
            </a:r>
          </a:p>
          <a:p>
            <a:r>
              <a:rPr lang="nl-NL" dirty="0"/>
              <a:t>Zorgt, in  samenspraak met accounthouders, voor uniformering en afstemming van besluitvorming- documenten. (Kaderbrief/begroting/rekening)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23098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Rol accounthouder per gemeente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Is eerste aanspreekpunt binnen eigen organisatie voor wat betreft de belangen van de GR richting adoptiehouder én verbonden partij;</a:t>
            </a:r>
          </a:p>
          <a:p>
            <a:r>
              <a:rPr lang="nl-NL" dirty="0"/>
              <a:t>Draagt zorg voor terugkoppeling naar adoptie-houdende gemeente.</a:t>
            </a:r>
          </a:p>
          <a:p>
            <a:r>
              <a:rPr lang="nl-NL" dirty="0"/>
              <a:t>Is volledig betrokken bij proces dat door adoptiehouder wordt gecoördineerd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0CC08-7C0B-4559-AEFE-FC1B3C2CC343}" type="slidenum">
              <a:rPr lang="nl-NL" smtClean="0"/>
              <a:pPr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9937671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default 1">
      <a:dk1>
        <a:srgbClr val="302E61"/>
      </a:dk1>
      <a:lt1>
        <a:srgbClr val="FFFFFF"/>
      </a:lt1>
      <a:dk2>
        <a:srgbClr val="302E61"/>
      </a:dk2>
      <a:lt2>
        <a:srgbClr val="8E81B2"/>
      </a:lt2>
      <a:accent1>
        <a:srgbClr val="C5BDD7"/>
      </a:accent1>
      <a:accent2>
        <a:srgbClr val="EDEE94"/>
      </a:accent2>
      <a:accent3>
        <a:srgbClr val="FFFFFF"/>
      </a:accent3>
      <a:accent4>
        <a:srgbClr val="272652"/>
      </a:accent4>
      <a:accent5>
        <a:srgbClr val="DFDBE8"/>
      </a:accent5>
      <a:accent6>
        <a:srgbClr val="D7D886"/>
      </a:accent6>
      <a:hlink>
        <a:srgbClr val="302E61"/>
      </a:hlink>
      <a:folHlink>
        <a:srgbClr val="B2B2B2"/>
      </a:folHlink>
    </a:clrScheme>
    <a:fontScheme name="defaul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302E6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302E61"/>
        </a:dk1>
        <a:lt1>
          <a:srgbClr val="FFFFFF"/>
        </a:lt1>
        <a:dk2>
          <a:srgbClr val="302E61"/>
        </a:dk2>
        <a:lt2>
          <a:srgbClr val="8E81B2"/>
        </a:lt2>
        <a:accent1>
          <a:srgbClr val="C5BDD7"/>
        </a:accent1>
        <a:accent2>
          <a:srgbClr val="EDEE94"/>
        </a:accent2>
        <a:accent3>
          <a:srgbClr val="FFFFFF"/>
        </a:accent3>
        <a:accent4>
          <a:srgbClr val="272652"/>
        </a:accent4>
        <a:accent5>
          <a:srgbClr val="DFDBE8"/>
        </a:accent5>
        <a:accent6>
          <a:srgbClr val="D7D886"/>
        </a:accent6>
        <a:hlink>
          <a:srgbClr val="302E61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51</TotalTime>
  <Words>385</Words>
  <Application>Microsoft Office PowerPoint</Application>
  <PresentationFormat>Diavoorstelling (4:3)</PresentationFormat>
  <Paragraphs>76</Paragraphs>
  <Slides>14</Slides>
  <Notes>0</Notes>
  <HiddenSlides>0</HiddenSlides>
  <MMClips>0</MMClips>
  <ScaleCrop>false</ScaleCrop>
  <HeadingPairs>
    <vt:vector size="8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1" baseType="lpstr">
      <vt:lpstr>Aharoni</vt:lpstr>
      <vt:lpstr>Arial</vt:lpstr>
      <vt:lpstr>Times New Roman</vt:lpstr>
      <vt:lpstr>Webdings</vt:lpstr>
      <vt:lpstr>Wingdings</vt:lpstr>
      <vt:lpstr>blank</vt:lpstr>
      <vt:lpstr>Packager Shell-object</vt:lpstr>
      <vt:lpstr>Grip op Regionale Samenwerking Noord Limburg</vt:lpstr>
      <vt:lpstr>  Agenda</vt:lpstr>
      <vt:lpstr>Wat was ook al weer de aanleiding</vt:lpstr>
      <vt:lpstr>  21 juni 2018</vt:lpstr>
      <vt:lpstr>Naar een Gemeenschappelijk Dashboard</vt:lpstr>
      <vt:lpstr>Naar een Gemeenschappelijk Dashboard</vt:lpstr>
      <vt:lpstr>Hoe is dit opgepakt</vt:lpstr>
      <vt:lpstr>Rol van de adoptie houdende gemeente</vt:lpstr>
      <vt:lpstr>Rol accounthouder per gemeente</vt:lpstr>
      <vt:lpstr>Waar staan wij nu</vt:lpstr>
      <vt:lpstr>Het dashboard</vt:lpstr>
      <vt:lpstr>Wat staat ons nog te doen</vt:lpstr>
      <vt:lpstr>   Tot slot</vt:lpstr>
      <vt:lpstr>  </vt:lpstr>
    </vt:vector>
  </TitlesOfParts>
  <Company>Gemeente Venlo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Pelser, Huib (HE)</dc:creator>
  <cp:lastModifiedBy>Hp</cp:lastModifiedBy>
  <cp:revision>7</cp:revision>
  <cp:lastPrinted>2019-09-26T10:06:42Z</cp:lastPrinted>
  <dcterms:created xsi:type="dcterms:W3CDTF">2019-09-25T19:05:32Z</dcterms:created>
  <dcterms:modified xsi:type="dcterms:W3CDTF">2019-09-27T11:15:01Z</dcterms:modified>
</cp:coreProperties>
</file>